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8229600" cx="14630400"/>
  <p:notesSz cx="8229600" cy="14630400"/>
  <p:embeddedFontLst>
    <p:embeddedFont>
      <p:font typeface="Raleway"/>
      <p:regular r:id="rId13"/>
      <p:bold r:id="rId14"/>
      <p:italic r:id="rId15"/>
      <p:boldItalic r:id="rId16"/>
    </p:embeddedFont>
    <p:embeddedFont>
      <p:font typeface="Roboto"/>
      <p:regular r:id="rId17"/>
      <p:bold r:id="rId18"/>
      <p:italic r:id="rId19"/>
      <p:boldItalic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9" roundtripDataSignature="AMtx7mi4TFE9MNfvtFzPG+qkD9JfRTDb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Raleway-regular.fntdata"/><Relationship Id="rId12" Type="http://schemas.openxmlformats.org/officeDocument/2006/relationships/slide" Target="slides/slide8.xml"/><Relationship Id="rId15" Type="http://schemas.openxmlformats.org/officeDocument/2006/relationships/font" Target="fonts/Raleway-italic.fntdata"/><Relationship Id="rId14" Type="http://schemas.openxmlformats.org/officeDocument/2006/relationships/font" Target="fonts/Raleway-bold.fntdata"/><Relationship Id="rId17" Type="http://schemas.openxmlformats.org/officeDocument/2006/relationships/font" Target="fonts/Roboto-regular.fntdata"/><Relationship Id="rId16" Type="http://schemas.openxmlformats.org/officeDocument/2006/relationships/font" Target="fonts/Raleway-boldItalic.fntdata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" name="Google Shape;210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0" name="Google Shape;270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4" name="Google Shape;28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38860c9bd79_1_738"/>
          <p:cNvSpPr/>
          <p:nvPr/>
        </p:nvSpPr>
        <p:spPr>
          <a:xfrm rot="5400000">
            <a:off x="12000600" y="808"/>
            <a:ext cx="2629800" cy="26298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" name="Google Shape;15;g38860c9bd79_1_738"/>
          <p:cNvGrpSpPr/>
          <p:nvPr/>
        </p:nvGrpSpPr>
        <p:grpSpPr>
          <a:xfrm>
            <a:off x="0" y="784"/>
            <a:ext cx="8245928" cy="8214833"/>
            <a:chOff x="0" y="75"/>
            <a:chExt cx="5153705" cy="5152950"/>
          </a:xfrm>
        </p:grpSpPr>
        <p:sp>
          <p:nvSpPr>
            <p:cNvPr id="16" name="Google Shape;16;g38860c9bd79_1_738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g38860c9bd79_1_738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g38860c9bd79_1_738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g38860c9bd79_1_738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" name="Google Shape;20;g38860c9bd79_1_738"/>
          <p:cNvSpPr txBox="1"/>
          <p:nvPr>
            <p:ph type="ctrTitle"/>
          </p:nvPr>
        </p:nvSpPr>
        <p:spPr>
          <a:xfrm>
            <a:off x="5659440" y="2525440"/>
            <a:ext cx="8028000" cy="25263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21" name="Google Shape;21;g38860c9bd79_1_738"/>
          <p:cNvSpPr txBox="1"/>
          <p:nvPr>
            <p:ph idx="1" type="subTitle"/>
          </p:nvPr>
        </p:nvSpPr>
        <p:spPr>
          <a:xfrm>
            <a:off x="8134320" y="6279880"/>
            <a:ext cx="5553000" cy="8097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" name="Google Shape;22;g38860c9bd79_1_738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g38860c9bd79_1_834"/>
          <p:cNvGrpSpPr/>
          <p:nvPr/>
        </p:nvGrpSpPr>
        <p:grpSpPr>
          <a:xfrm>
            <a:off x="7050240" y="0"/>
            <a:ext cx="7580160" cy="8228904"/>
            <a:chOff x="4406400" y="0"/>
            <a:chExt cx="4737600" cy="5143065"/>
          </a:xfrm>
        </p:grpSpPr>
        <p:sp>
          <p:nvSpPr>
            <p:cNvPr id="111" name="Google Shape;111;g38860c9bd79_1_83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g38860c9bd79_1_83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g38860c9bd79_1_83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g38860c9bd79_1_83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g38860c9bd79_1_83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g38860c9bd79_1_83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g38860c9bd79_1_83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g38860c9bd79_1_83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g38860c9bd79_1_83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g38860c9bd79_1_83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g38860c9bd79_1_83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g38860c9bd79_1_83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g38860c9bd79_1_83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g38860c9bd79_1_8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g38860c9bd79_1_83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g38860c9bd79_1_83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g38860c9bd79_1_83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g38860c9bd79_1_83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g38860c9bd79_1_834"/>
          <p:cNvSpPr txBox="1"/>
          <p:nvPr>
            <p:ph hasCustomPrompt="1" type="title"/>
          </p:nvPr>
        </p:nvSpPr>
        <p:spPr>
          <a:xfrm>
            <a:off x="1318160" y="2055480"/>
            <a:ext cx="7641600" cy="20814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1pPr>
            <a:lvl2pPr lvl="1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30" name="Google Shape;130;g38860c9bd79_1_834"/>
          <p:cNvSpPr txBox="1"/>
          <p:nvPr>
            <p:ph idx="1" type="body"/>
          </p:nvPr>
        </p:nvSpPr>
        <p:spPr>
          <a:xfrm>
            <a:off x="1318160" y="4228999"/>
            <a:ext cx="7641600" cy="19503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61950" lvl="0" marL="45720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31" name="Google Shape;131;g38860c9bd79_1_834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8860c9bd79_1_857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8860c9bd79_1_85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38860c9bd79_1_85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7" name="Google Shape;137;g38860c9bd79_1_85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8860c9bd79_1_86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38860c9bd79_1_86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41" name="Google Shape;141;g38860c9bd79_1_86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8860c9bd79_1_86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38860c9bd79_1_86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45" name="Google Shape;145;g38860c9bd79_1_86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8860c9bd79_1_87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38860c9bd79_1_87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49" name="Google Shape;149;g38860c9bd79_1_87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8860c9bd79_1_87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38860c9bd79_1_87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53" name="Google Shape;153;g38860c9bd79_1_87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8860c9bd79_1_87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38860c9bd79_1_87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57" name="Google Shape;157;g38860c9bd79_1_87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8860c9bd79_1_88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g38860c9bd79_1_88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61" name="Google Shape;161;g38860c9bd79_1_88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8860c9bd79_1_88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38860c9bd79_1_88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27">
              <a:alpha val="745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65" name="Google Shape;165;g38860c9bd79_1_88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g38860c9bd79_1_748"/>
          <p:cNvGrpSpPr/>
          <p:nvPr/>
        </p:nvGrpSpPr>
        <p:grpSpPr>
          <a:xfrm>
            <a:off x="7050240" y="0"/>
            <a:ext cx="7580160" cy="8228904"/>
            <a:chOff x="4406400" y="0"/>
            <a:chExt cx="4737600" cy="5143065"/>
          </a:xfrm>
        </p:grpSpPr>
        <p:sp>
          <p:nvSpPr>
            <p:cNvPr id="25" name="Google Shape;25;g38860c9bd79_1_748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g38860c9bd79_1_74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g38860c9bd79_1_748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g38860c9bd79_1_74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g38860c9bd79_1_748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g38860c9bd79_1_748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g38860c9bd79_1_748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g38860c9bd79_1_74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g38860c9bd79_1_748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g38860c9bd79_1_748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g38860c9bd79_1_748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g38860c9bd79_1_74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g38860c9bd79_1_748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g38860c9bd79_1_74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g38860c9bd79_1_748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g38860c9bd79_1_748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g38860c9bd79_1_748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g38860c9bd79_1_74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" name="Google Shape;43;g38860c9bd79_1_748"/>
          <p:cNvSpPr txBox="1"/>
          <p:nvPr>
            <p:ph type="title"/>
          </p:nvPr>
        </p:nvSpPr>
        <p:spPr>
          <a:xfrm>
            <a:off x="1318160" y="3284800"/>
            <a:ext cx="7339200" cy="18378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44" name="Google Shape;44;g38860c9bd79_1_748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g38860c9bd79_1_770"/>
          <p:cNvGrpSpPr/>
          <p:nvPr/>
        </p:nvGrpSpPr>
        <p:grpSpPr>
          <a:xfrm>
            <a:off x="0" y="609602"/>
            <a:ext cx="1660560" cy="1626060"/>
            <a:chOff x="0" y="381001"/>
            <a:chExt cx="1037850" cy="1016287"/>
          </a:xfrm>
        </p:grpSpPr>
        <p:sp>
          <p:nvSpPr>
            <p:cNvPr id="47" name="Google Shape;47;g38860c9bd79_1_77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g38860c9bd79_1_77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g38860c9bd79_1_770"/>
          <p:cNvSpPr txBox="1"/>
          <p:nvPr>
            <p:ph type="title"/>
          </p:nvPr>
        </p:nvSpPr>
        <p:spPr>
          <a:xfrm>
            <a:off x="2076000" y="630000"/>
            <a:ext cx="11262300" cy="14625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50" name="Google Shape;50;g38860c9bd79_1_770"/>
          <p:cNvSpPr txBox="1"/>
          <p:nvPr>
            <p:ph idx="1" type="body"/>
          </p:nvPr>
        </p:nvSpPr>
        <p:spPr>
          <a:xfrm>
            <a:off x="2076000" y="2508080"/>
            <a:ext cx="11262300" cy="46578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61950" lvl="0" marL="45720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1" name="Google Shape;51;g38860c9bd79_1_770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g38860c9bd79_1_777"/>
          <p:cNvGrpSpPr/>
          <p:nvPr/>
        </p:nvGrpSpPr>
        <p:grpSpPr>
          <a:xfrm>
            <a:off x="0" y="609602"/>
            <a:ext cx="1660560" cy="1626060"/>
            <a:chOff x="0" y="381001"/>
            <a:chExt cx="1037850" cy="1016287"/>
          </a:xfrm>
        </p:grpSpPr>
        <p:sp>
          <p:nvSpPr>
            <p:cNvPr id="54" name="Google Shape;54;g38860c9bd79_1_77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g38860c9bd79_1_77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g38860c9bd79_1_777"/>
          <p:cNvSpPr txBox="1"/>
          <p:nvPr>
            <p:ph type="title"/>
          </p:nvPr>
        </p:nvSpPr>
        <p:spPr>
          <a:xfrm>
            <a:off x="2076000" y="630000"/>
            <a:ext cx="11262300" cy="14625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57" name="Google Shape;57;g38860c9bd79_1_777"/>
          <p:cNvSpPr txBox="1"/>
          <p:nvPr>
            <p:ph idx="1" type="body"/>
          </p:nvPr>
        </p:nvSpPr>
        <p:spPr>
          <a:xfrm>
            <a:off x="2076000" y="2508080"/>
            <a:ext cx="5445000" cy="46578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61950" lvl="0" marL="45720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8" name="Google Shape;58;g38860c9bd79_1_777"/>
          <p:cNvSpPr txBox="1"/>
          <p:nvPr>
            <p:ph idx="2" type="body"/>
          </p:nvPr>
        </p:nvSpPr>
        <p:spPr>
          <a:xfrm>
            <a:off x="7893154" y="2508080"/>
            <a:ext cx="5445000" cy="46578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61950" lvl="0" marL="45720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9" name="Google Shape;59;g38860c9bd79_1_777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g38860c9bd79_1_785"/>
          <p:cNvGrpSpPr/>
          <p:nvPr/>
        </p:nvGrpSpPr>
        <p:grpSpPr>
          <a:xfrm>
            <a:off x="0" y="609602"/>
            <a:ext cx="1660560" cy="1626060"/>
            <a:chOff x="0" y="381001"/>
            <a:chExt cx="1037850" cy="1016287"/>
          </a:xfrm>
        </p:grpSpPr>
        <p:sp>
          <p:nvSpPr>
            <p:cNvPr id="62" name="Google Shape;62;g38860c9bd79_1_78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g38860c9bd79_1_78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" name="Google Shape;64;g38860c9bd79_1_785"/>
          <p:cNvSpPr txBox="1"/>
          <p:nvPr>
            <p:ph type="title"/>
          </p:nvPr>
        </p:nvSpPr>
        <p:spPr>
          <a:xfrm>
            <a:off x="2076000" y="630000"/>
            <a:ext cx="11262300" cy="14625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65" name="Google Shape;65;g38860c9bd79_1_785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g38860c9bd79_1_791"/>
          <p:cNvGrpSpPr/>
          <p:nvPr/>
        </p:nvGrpSpPr>
        <p:grpSpPr>
          <a:xfrm>
            <a:off x="0" y="609602"/>
            <a:ext cx="1660560" cy="1626060"/>
            <a:chOff x="0" y="381001"/>
            <a:chExt cx="1037850" cy="1016287"/>
          </a:xfrm>
        </p:grpSpPr>
        <p:sp>
          <p:nvSpPr>
            <p:cNvPr id="68" name="Google Shape;68;g38860c9bd79_1_79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g38860c9bd79_1_79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" name="Google Shape;70;g38860c9bd79_1_791"/>
          <p:cNvSpPr txBox="1"/>
          <p:nvPr>
            <p:ph type="title"/>
          </p:nvPr>
        </p:nvSpPr>
        <p:spPr>
          <a:xfrm>
            <a:off x="2076000" y="630000"/>
            <a:ext cx="6078300" cy="23889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71" name="Google Shape;71;g38860c9bd79_1_791"/>
          <p:cNvSpPr txBox="1"/>
          <p:nvPr>
            <p:ph idx="1" type="body"/>
          </p:nvPr>
        </p:nvSpPr>
        <p:spPr>
          <a:xfrm>
            <a:off x="2076000" y="3156080"/>
            <a:ext cx="6078300" cy="38655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61950" lvl="0" marL="45720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2" name="Google Shape;72;g38860c9bd79_1_791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g38860c9bd79_1_798"/>
          <p:cNvGrpSpPr/>
          <p:nvPr/>
        </p:nvGrpSpPr>
        <p:grpSpPr>
          <a:xfrm>
            <a:off x="7050240" y="0"/>
            <a:ext cx="7580160" cy="8229600"/>
            <a:chOff x="4406400" y="0"/>
            <a:chExt cx="4737600" cy="5143500"/>
          </a:xfrm>
        </p:grpSpPr>
        <p:sp>
          <p:nvSpPr>
            <p:cNvPr id="75" name="Google Shape;75;g38860c9bd79_1_79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g38860c9bd79_1_79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g38860c9bd79_1_79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g38860c9bd79_1_79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g38860c9bd79_1_79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g38860c9bd79_1_79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g38860c9bd79_1_79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g38860c9bd79_1_79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g38860c9bd79_1_79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g38860c9bd79_1_79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g38860c9bd79_1_79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g38860c9bd79_1_79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g38860c9bd79_1_79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g38860c9bd79_1_79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g38860c9bd79_1_79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g38860c9bd79_1_79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g38860c9bd79_1_79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g38860c9bd79_1_79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g38860c9bd79_1_798"/>
          <p:cNvSpPr txBox="1"/>
          <p:nvPr>
            <p:ph type="title"/>
          </p:nvPr>
        </p:nvSpPr>
        <p:spPr>
          <a:xfrm>
            <a:off x="1318160" y="1386840"/>
            <a:ext cx="7339200" cy="5633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94" name="Google Shape;94;g38860c9bd79_1_798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g38860c9bd79_1_820"/>
          <p:cNvGrpSpPr/>
          <p:nvPr/>
        </p:nvGrpSpPr>
        <p:grpSpPr>
          <a:xfrm>
            <a:off x="0" y="609602"/>
            <a:ext cx="1660560" cy="1626060"/>
            <a:chOff x="0" y="381001"/>
            <a:chExt cx="1037850" cy="1016287"/>
          </a:xfrm>
        </p:grpSpPr>
        <p:sp>
          <p:nvSpPr>
            <p:cNvPr id="97" name="Google Shape;97;g38860c9bd79_1_82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g38860c9bd79_1_82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g38860c9bd79_1_820"/>
          <p:cNvSpPr txBox="1"/>
          <p:nvPr>
            <p:ph type="title"/>
          </p:nvPr>
        </p:nvSpPr>
        <p:spPr>
          <a:xfrm>
            <a:off x="2076000" y="2653320"/>
            <a:ext cx="4858200" cy="28026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100" name="Google Shape;100;g38860c9bd79_1_820"/>
          <p:cNvSpPr txBox="1"/>
          <p:nvPr>
            <p:ph idx="1" type="subTitle"/>
          </p:nvPr>
        </p:nvSpPr>
        <p:spPr>
          <a:xfrm>
            <a:off x="2076000" y="5660800"/>
            <a:ext cx="4858200" cy="8097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1" name="Google Shape;101;g38860c9bd79_1_820"/>
          <p:cNvSpPr txBox="1"/>
          <p:nvPr>
            <p:ph idx="2" type="body"/>
          </p:nvPr>
        </p:nvSpPr>
        <p:spPr>
          <a:xfrm>
            <a:off x="7437120" y="2714560"/>
            <a:ext cx="5883000" cy="3756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61950" lvl="0" marL="45720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2" name="Google Shape;102;g38860c9bd79_1_820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g38860c9bd79_1_828"/>
          <p:cNvGrpSpPr/>
          <p:nvPr/>
        </p:nvGrpSpPr>
        <p:grpSpPr>
          <a:xfrm>
            <a:off x="0" y="6605715"/>
            <a:ext cx="1118280" cy="1095451"/>
            <a:chOff x="0" y="3785672"/>
            <a:chExt cx="698925" cy="684657"/>
          </a:xfrm>
        </p:grpSpPr>
        <p:sp>
          <p:nvSpPr>
            <p:cNvPr id="105" name="Google Shape;105;g38860c9bd79_1_828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g38860c9bd79_1_828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g38860c9bd79_1_828"/>
          <p:cNvSpPr txBox="1"/>
          <p:nvPr>
            <p:ph idx="1" type="body"/>
          </p:nvPr>
        </p:nvSpPr>
        <p:spPr>
          <a:xfrm>
            <a:off x="1300360" y="6888600"/>
            <a:ext cx="11097600" cy="8382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</a:lstStyle>
          <a:p/>
        </p:txBody>
      </p:sp>
      <p:sp>
        <p:nvSpPr>
          <p:cNvPr id="108" name="Google Shape;108;g38860c9bd79_1_828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38860c9bd79_1_734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"/>
              <a:buNone/>
              <a:defRPr sz="4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"/>
              <a:buNone/>
              <a:defRPr sz="4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"/>
              <a:buNone/>
              <a:defRPr sz="4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"/>
              <a:buNone/>
              <a:defRPr sz="4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"/>
              <a:buNone/>
              <a:defRPr sz="4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"/>
              <a:buNone/>
              <a:defRPr sz="4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"/>
              <a:buNone/>
              <a:defRPr sz="4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"/>
              <a:buNone/>
              <a:defRPr sz="4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"/>
              <a:buNone/>
              <a:defRPr sz="4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" name="Google Shape;11;g38860c9bd79_1_734"/>
          <p:cNvSpPr txBox="1"/>
          <p:nvPr>
            <p:ph idx="1" type="body"/>
          </p:nvPr>
        </p:nvSpPr>
        <p:spPr>
          <a:xfrm>
            <a:off x="498720" y="1843960"/>
            <a:ext cx="13632900" cy="54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619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Char char="●"/>
              <a:defRPr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○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429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■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○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■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429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429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○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429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■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" name="Google Shape;12;g38860c9bd79_1_734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 algn="r">
              <a:buNone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21.png"/><Relationship Id="rId5" Type="http://schemas.openxmlformats.org/officeDocument/2006/relationships/image" Target="../media/image7.png"/><Relationship Id="rId6" Type="http://schemas.openxmlformats.org/officeDocument/2006/relationships/image" Target="../media/image18.png"/><Relationship Id="rId7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Relationship Id="rId6" Type="http://schemas.openxmlformats.org/officeDocument/2006/relationships/image" Target="../media/image19.png"/><Relationship Id="rId7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1" name="Google Shape;17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"/>
          <p:cNvSpPr/>
          <p:nvPr/>
        </p:nvSpPr>
        <p:spPr>
          <a:xfrm>
            <a:off x="6280190" y="2739866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Raleway"/>
              <a:buNone/>
            </a:pPr>
            <a:r>
              <a:rPr b="1" i="0" lang="en-US" sz="445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Duoc-Point</a:t>
            </a:r>
            <a:endParaRPr b="1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"/>
          <p:cNvSpPr/>
          <p:nvPr/>
        </p:nvSpPr>
        <p:spPr>
          <a:xfrm>
            <a:off x="6280190" y="3788807"/>
            <a:ext cx="7556421" cy="17009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3550"/>
              <a:buFont typeface="Raleway"/>
              <a:buNone/>
            </a:pPr>
            <a:r>
              <a:rPr b="0" i="0" lang="en-US" sz="355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Mejorando la experiencia universitaria de la comunidad Duoc UC</a:t>
            </a:r>
            <a:endParaRPr b="0" i="0" sz="355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9650" y="7181850"/>
            <a:ext cx="2190750" cy="10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"/>
          <p:cNvSpPr/>
          <p:nvPr/>
        </p:nvSpPr>
        <p:spPr>
          <a:xfrm>
            <a:off x="793804" y="2691050"/>
            <a:ext cx="8013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Raleway"/>
              <a:buNone/>
            </a:pPr>
            <a:r>
              <a:rPr b="1" i="0" lang="en-US" sz="455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¿Cuál es el problema?</a:t>
            </a:r>
            <a:endParaRPr b="1" i="0" sz="4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793800" y="3853451"/>
            <a:ext cx="4196400" cy="2985900"/>
          </a:xfrm>
          <a:prstGeom prst="roundRect">
            <a:avLst>
              <a:gd fmla="val 5654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1028224" y="4268850"/>
            <a:ext cx="35952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00"/>
              <a:buFont typeface="Raleway"/>
              <a:buNone/>
            </a:pPr>
            <a:r>
              <a:rPr b="0" i="0" lang="en-US" sz="23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Comunicación deficiente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1028234" y="5137856"/>
            <a:ext cx="3727500" cy="12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b="0" i="0" lang="en-US" sz="18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Entre estudiantes, docentes y personal administrativo.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5216974" y="3853451"/>
            <a:ext cx="4196400" cy="2985900"/>
          </a:xfrm>
          <a:prstGeom prst="roundRect">
            <a:avLst>
              <a:gd fmla="val 5654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"/>
          <p:cNvSpPr/>
          <p:nvPr/>
        </p:nvSpPr>
        <p:spPr>
          <a:xfrm>
            <a:off x="5451408" y="4268857"/>
            <a:ext cx="28353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00"/>
              <a:buFont typeface="Raleway"/>
              <a:buNone/>
            </a:pPr>
            <a:r>
              <a:rPr b="0" i="0" lang="en-US" sz="23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Acceso limitado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"/>
          <p:cNvSpPr/>
          <p:nvPr/>
        </p:nvSpPr>
        <p:spPr>
          <a:xfrm>
            <a:off x="5451408" y="5137856"/>
            <a:ext cx="3727500" cy="12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b="0" i="0" lang="en-US" sz="18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 recursos académicos y bienestar estudiantil.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9640148" y="3853451"/>
            <a:ext cx="4196400" cy="2985900"/>
          </a:xfrm>
          <a:prstGeom prst="roundRect">
            <a:avLst>
              <a:gd fmla="val 5654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"/>
          <p:cNvSpPr/>
          <p:nvPr/>
        </p:nvSpPr>
        <p:spPr>
          <a:xfrm>
            <a:off x="9874574" y="4268850"/>
            <a:ext cx="35952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00"/>
              <a:buFont typeface="Raleway"/>
              <a:buNone/>
            </a:pPr>
            <a:r>
              <a:rPr b="0" i="0" lang="en-US" sz="23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Dificultad para interactuar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9874583" y="5137856"/>
            <a:ext cx="3727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b="0" i="0" lang="en-US" sz="18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Entre sedes y con otras carreras.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9650" y="7181850"/>
            <a:ext cx="2190750" cy="10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6" name="Google Shape;19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4630400" cy="269355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"/>
          <p:cNvSpPr/>
          <p:nvPr/>
        </p:nvSpPr>
        <p:spPr>
          <a:xfrm>
            <a:off x="793790" y="3036810"/>
            <a:ext cx="53871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200"/>
              <a:buFont typeface="Raleway"/>
              <a:buNone/>
            </a:pPr>
            <a:r>
              <a:rPr b="1" i="0" lang="en-US" sz="44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Solución</a:t>
            </a:r>
            <a:endParaRPr b="1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793790" y="4033363"/>
            <a:ext cx="130428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650"/>
              <a:buFont typeface="Roboto"/>
              <a:buNone/>
            </a:pPr>
            <a:r>
              <a:rPr b="1" i="0" lang="en-US" sz="2050" u="none" cap="none" strike="noStrike">
                <a:solidFill>
                  <a:srgbClr val="1B1B27"/>
                </a:solidFill>
                <a:latin typeface="Roboto"/>
                <a:ea typeface="Roboto"/>
                <a:cs typeface="Roboto"/>
                <a:sym typeface="Roboto"/>
              </a:rPr>
              <a:t>Duoc-Point</a:t>
            </a:r>
            <a:r>
              <a:rPr b="0" i="0" lang="en-US" sz="20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es una plataforma digital que mejora la </a:t>
            </a:r>
            <a:r>
              <a:rPr b="1" i="0" lang="en-US" sz="20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experiencia universitaria</a:t>
            </a:r>
            <a:r>
              <a:rPr b="0" i="0" lang="en-US" sz="20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a través de herramientas de comunicación, recursos académicos, bienestar estudiantil, y más.</a:t>
            </a:r>
            <a:endParaRPr b="0" i="0" sz="2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89954" y="5068903"/>
            <a:ext cx="53871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500"/>
              <a:buFont typeface="Raleway"/>
              <a:buNone/>
            </a:pPr>
            <a:r>
              <a:rPr b="1" i="0" lang="en-US" sz="27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Características principales:</a:t>
            </a:r>
            <a:endParaRPr b="1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1145175" y="5700423"/>
            <a:ext cx="6258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650"/>
              <a:buFont typeface="Roboto"/>
              <a:buNone/>
            </a:pPr>
            <a:r>
              <a:rPr b="1" i="0" lang="en-US" sz="20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Mapa interactivo</a:t>
            </a:r>
            <a:r>
              <a:rPr b="0" i="0" lang="en-US" sz="20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de sedes</a:t>
            </a:r>
            <a:endParaRPr b="0" i="0" sz="2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789950" y="6420130"/>
            <a:ext cx="6258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050"/>
              <a:buFont typeface="Roboto"/>
              <a:buChar char="•"/>
            </a:pPr>
            <a:r>
              <a:rPr b="1" i="0" lang="en-US" sz="20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Foros por carreras</a:t>
            </a:r>
            <a:endParaRPr b="0" i="0" sz="2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789950" y="7157399"/>
            <a:ext cx="6258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050"/>
              <a:buFont typeface="Roboto"/>
              <a:buChar char="•"/>
            </a:pPr>
            <a:r>
              <a:rPr b="1" i="0" lang="en-US" sz="20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Notificaciones de clases</a:t>
            </a:r>
            <a:endParaRPr b="0" i="0" sz="2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7581856" y="5682860"/>
            <a:ext cx="6258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050"/>
              <a:buFont typeface="Roboto"/>
              <a:buChar char="•"/>
            </a:pPr>
            <a:r>
              <a:rPr b="1" i="0" lang="en-US" sz="20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Bienestar estudiantil personalizado</a:t>
            </a:r>
            <a:endParaRPr b="0" i="0" sz="2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7581856" y="6420130"/>
            <a:ext cx="6258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050"/>
              <a:buFont typeface="Roboto"/>
              <a:buChar char="•"/>
            </a:pPr>
            <a:r>
              <a:rPr b="1" i="0" lang="en-US" sz="20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Reportes de infraestructura</a:t>
            </a:r>
            <a:endParaRPr b="0" i="0" sz="2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7581856" y="7157399"/>
            <a:ext cx="6258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650"/>
              <a:buFont typeface="Roboto"/>
              <a:buNone/>
            </a:pPr>
            <a:r>
              <a:rPr b="1" i="0" lang="en-US" sz="20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Compra y venta segura</a:t>
            </a:r>
            <a:r>
              <a:rPr b="0" i="0" lang="en-US" sz="20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entre estudiantes</a:t>
            </a:r>
            <a:endParaRPr b="0" i="0" sz="2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9650" y="7181850"/>
            <a:ext cx="2190750" cy="10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"/>
          <p:cNvSpPr/>
          <p:nvPr/>
        </p:nvSpPr>
        <p:spPr>
          <a:xfrm>
            <a:off x="793790" y="670679"/>
            <a:ext cx="5103614" cy="637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000"/>
              <a:buFont typeface="Raleway"/>
              <a:buNone/>
            </a:pPr>
            <a:r>
              <a:rPr b="0" i="0" lang="en-US" sz="40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Características Clave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4"/>
          <p:cNvSpPr/>
          <p:nvPr/>
        </p:nvSpPr>
        <p:spPr>
          <a:xfrm>
            <a:off x="793790" y="2022991"/>
            <a:ext cx="6419374" cy="1505188"/>
          </a:xfrm>
          <a:prstGeom prst="roundRect">
            <a:avLst>
              <a:gd fmla="val 7290" name="adj"/>
            </a:avLst>
          </a:prstGeom>
          <a:solidFill>
            <a:srgbClr val="FFFFFF">
              <a:alpha val="7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4"/>
          <p:cNvSpPr/>
          <p:nvPr/>
        </p:nvSpPr>
        <p:spPr>
          <a:xfrm>
            <a:off x="793790" y="2000131"/>
            <a:ext cx="6419374" cy="91440"/>
          </a:xfrm>
          <a:prstGeom prst="roundRect">
            <a:avLst>
              <a:gd fmla="val 93767" name="adj"/>
            </a:avLst>
          </a:prstGeom>
          <a:solidFill>
            <a:srgbClr val="1B1B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4"/>
          <p:cNvSpPr/>
          <p:nvPr/>
        </p:nvSpPr>
        <p:spPr>
          <a:xfrm>
            <a:off x="3697307" y="1716881"/>
            <a:ext cx="612338" cy="612338"/>
          </a:xfrm>
          <a:prstGeom prst="roundRect">
            <a:avLst>
              <a:gd fmla="val 149329" name="adj"/>
            </a:avLst>
          </a:prstGeom>
          <a:solidFill>
            <a:srgbClr val="1B1B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4"/>
          <p:cNvSpPr/>
          <p:nvPr/>
        </p:nvSpPr>
        <p:spPr>
          <a:xfrm>
            <a:off x="3881021" y="1869996"/>
            <a:ext cx="244912" cy="306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4"/>
          <p:cNvSpPr/>
          <p:nvPr/>
        </p:nvSpPr>
        <p:spPr>
          <a:xfrm>
            <a:off x="1020725" y="2533300"/>
            <a:ext cx="38790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000"/>
              <a:buFont typeface="Raleway"/>
              <a:buNone/>
            </a:pPr>
            <a:r>
              <a:rPr b="0" i="0" lang="en-US" sz="20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Mapas y recorridos virtuales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4"/>
          <p:cNvSpPr/>
          <p:nvPr/>
        </p:nvSpPr>
        <p:spPr>
          <a:xfrm>
            <a:off x="1020723" y="2974538"/>
            <a:ext cx="5965508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Para orientar a los estudiantes dentro del campus.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4"/>
          <p:cNvSpPr/>
          <p:nvPr/>
        </p:nvSpPr>
        <p:spPr>
          <a:xfrm>
            <a:off x="7417237" y="2022991"/>
            <a:ext cx="6419374" cy="1505188"/>
          </a:xfrm>
          <a:prstGeom prst="roundRect">
            <a:avLst>
              <a:gd fmla="val 7290" name="adj"/>
            </a:avLst>
          </a:prstGeom>
          <a:solidFill>
            <a:srgbClr val="FFFFFF">
              <a:alpha val="7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"/>
          <p:cNvSpPr/>
          <p:nvPr/>
        </p:nvSpPr>
        <p:spPr>
          <a:xfrm>
            <a:off x="7417237" y="2000131"/>
            <a:ext cx="6419374" cy="91440"/>
          </a:xfrm>
          <a:prstGeom prst="roundRect">
            <a:avLst>
              <a:gd fmla="val 93767" name="adj"/>
            </a:avLst>
          </a:prstGeom>
          <a:solidFill>
            <a:srgbClr val="1B1B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"/>
          <p:cNvSpPr/>
          <p:nvPr/>
        </p:nvSpPr>
        <p:spPr>
          <a:xfrm>
            <a:off x="10320754" y="1716881"/>
            <a:ext cx="612338" cy="612338"/>
          </a:xfrm>
          <a:prstGeom prst="roundRect">
            <a:avLst>
              <a:gd fmla="val 149329" name="adj"/>
            </a:avLst>
          </a:prstGeom>
          <a:solidFill>
            <a:srgbClr val="1B1B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"/>
          <p:cNvSpPr/>
          <p:nvPr/>
        </p:nvSpPr>
        <p:spPr>
          <a:xfrm>
            <a:off x="10504468" y="1869996"/>
            <a:ext cx="244912" cy="306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4"/>
          <p:cNvSpPr/>
          <p:nvPr/>
        </p:nvSpPr>
        <p:spPr>
          <a:xfrm>
            <a:off x="7644174" y="2533300"/>
            <a:ext cx="47352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000"/>
              <a:buFont typeface="Raleway"/>
              <a:buNone/>
            </a:pPr>
            <a:r>
              <a:rPr b="0" i="0" lang="en-US" sz="20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Foros interactivos por cada carrera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4"/>
          <p:cNvSpPr/>
          <p:nvPr/>
        </p:nvSpPr>
        <p:spPr>
          <a:xfrm>
            <a:off x="7644170" y="2974538"/>
            <a:ext cx="5965508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Que promueven la discusión y colaboración.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"/>
          <p:cNvSpPr/>
          <p:nvPr/>
        </p:nvSpPr>
        <p:spPr>
          <a:xfrm>
            <a:off x="793790" y="4038362"/>
            <a:ext cx="6419374" cy="1505188"/>
          </a:xfrm>
          <a:prstGeom prst="roundRect">
            <a:avLst>
              <a:gd fmla="val 7290" name="adj"/>
            </a:avLst>
          </a:prstGeom>
          <a:solidFill>
            <a:srgbClr val="FFFFFF">
              <a:alpha val="7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4"/>
          <p:cNvSpPr/>
          <p:nvPr/>
        </p:nvSpPr>
        <p:spPr>
          <a:xfrm>
            <a:off x="793790" y="4015502"/>
            <a:ext cx="6419374" cy="91440"/>
          </a:xfrm>
          <a:prstGeom prst="roundRect">
            <a:avLst>
              <a:gd fmla="val 93767" name="adj"/>
            </a:avLst>
          </a:prstGeom>
          <a:solidFill>
            <a:srgbClr val="1B1B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4"/>
          <p:cNvSpPr/>
          <p:nvPr/>
        </p:nvSpPr>
        <p:spPr>
          <a:xfrm>
            <a:off x="3697307" y="3732252"/>
            <a:ext cx="612338" cy="612338"/>
          </a:xfrm>
          <a:prstGeom prst="roundRect">
            <a:avLst>
              <a:gd fmla="val 149329" name="adj"/>
            </a:avLst>
          </a:prstGeom>
          <a:solidFill>
            <a:srgbClr val="1B1B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4"/>
          <p:cNvSpPr/>
          <p:nvPr/>
        </p:nvSpPr>
        <p:spPr>
          <a:xfrm>
            <a:off x="3881021" y="3885367"/>
            <a:ext cx="244912" cy="306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4"/>
          <p:cNvSpPr/>
          <p:nvPr/>
        </p:nvSpPr>
        <p:spPr>
          <a:xfrm>
            <a:off x="1020723" y="4548664"/>
            <a:ext cx="2551748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000"/>
              <a:buFont typeface="Raleway"/>
              <a:buNone/>
            </a:pPr>
            <a:r>
              <a:rPr b="0" i="0" lang="en-US" sz="20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Notificaciones push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4"/>
          <p:cNvSpPr/>
          <p:nvPr/>
        </p:nvSpPr>
        <p:spPr>
          <a:xfrm>
            <a:off x="1020723" y="4989909"/>
            <a:ext cx="5965508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Para recordatorios de clases y eventos.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4"/>
          <p:cNvSpPr/>
          <p:nvPr/>
        </p:nvSpPr>
        <p:spPr>
          <a:xfrm>
            <a:off x="7417237" y="4038362"/>
            <a:ext cx="6419374" cy="1505188"/>
          </a:xfrm>
          <a:prstGeom prst="roundRect">
            <a:avLst>
              <a:gd fmla="val 7290" name="adj"/>
            </a:avLst>
          </a:prstGeom>
          <a:solidFill>
            <a:srgbClr val="FFFFFF">
              <a:alpha val="7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4"/>
          <p:cNvSpPr/>
          <p:nvPr/>
        </p:nvSpPr>
        <p:spPr>
          <a:xfrm>
            <a:off x="7417237" y="4015502"/>
            <a:ext cx="6419374" cy="91440"/>
          </a:xfrm>
          <a:prstGeom prst="roundRect">
            <a:avLst>
              <a:gd fmla="val 93767" name="adj"/>
            </a:avLst>
          </a:prstGeom>
          <a:solidFill>
            <a:srgbClr val="1B1B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4"/>
          <p:cNvSpPr/>
          <p:nvPr/>
        </p:nvSpPr>
        <p:spPr>
          <a:xfrm>
            <a:off x="10320754" y="3732252"/>
            <a:ext cx="612338" cy="612338"/>
          </a:xfrm>
          <a:prstGeom prst="roundRect">
            <a:avLst>
              <a:gd fmla="val 149329" name="adj"/>
            </a:avLst>
          </a:prstGeom>
          <a:solidFill>
            <a:srgbClr val="1B1B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4"/>
          <p:cNvSpPr/>
          <p:nvPr/>
        </p:nvSpPr>
        <p:spPr>
          <a:xfrm>
            <a:off x="10504468" y="3885367"/>
            <a:ext cx="244912" cy="306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4"/>
          <p:cNvSpPr/>
          <p:nvPr/>
        </p:nvSpPr>
        <p:spPr>
          <a:xfrm>
            <a:off x="7644170" y="4548664"/>
            <a:ext cx="2828925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000"/>
              <a:buFont typeface="Raleway"/>
              <a:buNone/>
            </a:pPr>
            <a:r>
              <a:rPr b="0" i="0" lang="en-US" sz="20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Bienestar personalizado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4"/>
          <p:cNvSpPr/>
          <p:nvPr/>
        </p:nvSpPr>
        <p:spPr>
          <a:xfrm>
            <a:off x="7644170" y="4989909"/>
            <a:ext cx="5965508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Con recomendaciones basadas en cada carrera.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4"/>
          <p:cNvSpPr/>
          <p:nvPr/>
        </p:nvSpPr>
        <p:spPr>
          <a:xfrm>
            <a:off x="793790" y="6053733"/>
            <a:ext cx="6419374" cy="1505188"/>
          </a:xfrm>
          <a:prstGeom prst="roundRect">
            <a:avLst>
              <a:gd fmla="val 7290" name="adj"/>
            </a:avLst>
          </a:prstGeom>
          <a:solidFill>
            <a:srgbClr val="FFFFFF">
              <a:alpha val="7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4"/>
          <p:cNvSpPr/>
          <p:nvPr/>
        </p:nvSpPr>
        <p:spPr>
          <a:xfrm>
            <a:off x="793790" y="6030873"/>
            <a:ext cx="6419374" cy="91440"/>
          </a:xfrm>
          <a:prstGeom prst="roundRect">
            <a:avLst>
              <a:gd fmla="val 93767" name="adj"/>
            </a:avLst>
          </a:prstGeom>
          <a:solidFill>
            <a:srgbClr val="1B1B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4"/>
          <p:cNvSpPr/>
          <p:nvPr/>
        </p:nvSpPr>
        <p:spPr>
          <a:xfrm>
            <a:off x="3697307" y="5747623"/>
            <a:ext cx="612338" cy="612338"/>
          </a:xfrm>
          <a:prstGeom prst="roundRect">
            <a:avLst>
              <a:gd fmla="val 149329" name="adj"/>
            </a:avLst>
          </a:prstGeom>
          <a:solidFill>
            <a:srgbClr val="1B1B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4"/>
          <p:cNvSpPr/>
          <p:nvPr/>
        </p:nvSpPr>
        <p:spPr>
          <a:xfrm>
            <a:off x="3881021" y="5900738"/>
            <a:ext cx="244912" cy="306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5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4"/>
          <p:cNvSpPr/>
          <p:nvPr/>
        </p:nvSpPr>
        <p:spPr>
          <a:xfrm>
            <a:off x="1020723" y="6564035"/>
            <a:ext cx="4525804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000"/>
              <a:buFont typeface="Raleway"/>
              <a:buNone/>
            </a:pPr>
            <a:r>
              <a:rPr b="0" i="0" lang="en-US" sz="20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Sistema de reportes de infraestructura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"/>
          <p:cNvSpPr/>
          <p:nvPr/>
        </p:nvSpPr>
        <p:spPr>
          <a:xfrm>
            <a:off x="1020723" y="7005280"/>
            <a:ext cx="5965508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Permitiendo a los estudiantes informar fallas.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"/>
          <p:cNvSpPr/>
          <p:nvPr/>
        </p:nvSpPr>
        <p:spPr>
          <a:xfrm>
            <a:off x="7417237" y="6053733"/>
            <a:ext cx="6419374" cy="1505188"/>
          </a:xfrm>
          <a:prstGeom prst="roundRect">
            <a:avLst>
              <a:gd fmla="val 7290" name="adj"/>
            </a:avLst>
          </a:prstGeom>
          <a:solidFill>
            <a:srgbClr val="FFFFFF">
              <a:alpha val="7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4"/>
          <p:cNvSpPr/>
          <p:nvPr/>
        </p:nvSpPr>
        <p:spPr>
          <a:xfrm>
            <a:off x="7417237" y="6030873"/>
            <a:ext cx="6419374" cy="91440"/>
          </a:xfrm>
          <a:prstGeom prst="roundRect">
            <a:avLst>
              <a:gd fmla="val 93767" name="adj"/>
            </a:avLst>
          </a:prstGeom>
          <a:solidFill>
            <a:srgbClr val="1B1B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4"/>
          <p:cNvSpPr/>
          <p:nvPr/>
        </p:nvSpPr>
        <p:spPr>
          <a:xfrm>
            <a:off x="10320754" y="5747623"/>
            <a:ext cx="612338" cy="612338"/>
          </a:xfrm>
          <a:prstGeom prst="roundRect">
            <a:avLst>
              <a:gd fmla="val 149329" name="adj"/>
            </a:avLst>
          </a:prstGeom>
          <a:solidFill>
            <a:srgbClr val="1B1B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"/>
          <p:cNvSpPr/>
          <p:nvPr/>
        </p:nvSpPr>
        <p:spPr>
          <a:xfrm>
            <a:off x="10504468" y="5900738"/>
            <a:ext cx="244912" cy="306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6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"/>
          <p:cNvSpPr/>
          <p:nvPr/>
        </p:nvSpPr>
        <p:spPr>
          <a:xfrm>
            <a:off x="7644174" y="6564025"/>
            <a:ext cx="51036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000"/>
              <a:buFont typeface="Raleway"/>
              <a:buNone/>
            </a:pPr>
            <a:r>
              <a:rPr b="0" i="0" lang="en-US" sz="20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Portafolio/curriculum  automático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4"/>
          <p:cNvSpPr/>
          <p:nvPr/>
        </p:nvSpPr>
        <p:spPr>
          <a:xfrm>
            <a:off x="7644170" y="7005280"/>
            <a:ext cx="5965508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De actividades académicas, accesible y exportable en PDF.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9650" y="7281675"/>
            <a:ext cx="2190750" cy="9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5" name="Google Shape;25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"/>
          <p:cNvSpPr/>
          <p:nvPr/>
        </p:nvSpPr>
        <p:spPr>
          <a:xfrm>
            <a:off x="793790" y="786408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Raleway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Metodología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5"/>
          <p:cNvSpPr/>
          <p:nvPr/>
        </p:nvSpPr>
        <p:spPr>
          <a:xfrm>
            <a:off x="793790" y="1835348"/>
            <a:ext cx="5396865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3550"/>
              <a:buFont typeface="Raleway"/>
              <a:buNone/>
            </a:pPr>
            <a:r>
              <a:rPr b="0" i="0" lang="en-US" sz="355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Metodología Ágil – Scrum</a:t>
            </a:r>
            <a:endParaRPr b="0" i="0" sz="3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58" name="Google Shape;25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790" y="2742486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5"/>
          <p:cNvSpPr/>
          <p:nvPr/>
        </p:nvSpPr>
        <p:spPr>
          <a:xfrm>
            <a:off x="2154675" y="2969300"/>
            <a:ext cx="3060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00"/>
              <a:buFont typeface="Raleway"/>
              <a:buNone/>
            </a:pPr>
            <a:r>
              <a:rPr b="0" i="0" lang="en-US" sz="23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Sprints de 2 semanas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5"/>
          <p:cNvSpPr/>
          <p:nvPr/>
        </p:nvSpPr>
        <p:spPr>
          <a:xfrm>
            <a:off x="2154675" y="3485922"/>
            <a:ext cx="66879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b="0" i="0" lang="en-US" sz="18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Para entrega de funcionalidades.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61" name="Google Shape;261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3790" y="4103370"/>
            <a:ext cx="1134070" cy="166985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5"/>
          <p:cNvSpPr/>
          <p:nvPr/>
        </p:nvSpPr>
        <p:spPr>
          <a:xfrm>
            <a:off x="2154675" y="4402899"/>
            <a:ext cx="3060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00"/>
              <a:buFont typeface="Raleway"/>
              <a:buNone/>
            </a:pPr>
            <a:r>
              <a:rPr b="0" i="0" lang="en-US" sz="23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Iteración continua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5"/>
          <p:cNvSpPr/>
          <p:nvPr/>
        </p:nvSpPr>
        <p:spPr>
          <a:xfrm>
            <a:off x="2154675" y="4919522"/>
            <a:ext cx="66879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b="0" i="0" lang="en-US" sz="18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Y retroalimentación constante para garantizar un producto de alta calidad.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64" name="Google Shape;264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3790" y="5773222"/>
            <a:ext cx="1134070" cy="1669852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5"/>
          <p:cNvSpPr/>
          <p:nvPr/>
        </p:nvSpPr>
        <p:spPr>
          <a:xfrm>
            <a:off x="2154675" y="6161975"/>
            <a:ext cx="3060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00"/>
              <a:buFont typeface="Raleway"/>
              <a:buNone/>
            </a:pPr>
            <a:r>
              <a:rPr b="0" i="0" lang="en-US" sz="23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Trabajo colaborativo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5"/>
          <p:cNvSpPr/>
          <p:nvPr/>
        </p:nvSpPr>
        <p:spPr>
          <a:xfrm>
            <a:off x="2154675" y="6678598"/>
            <a:ext cx="66879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b="0" i="0" lang="en-US" sz="18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Con roles claros: Product Owner, Scrum Master y Desarrolladores.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6"/>
          <p:cNvSpPr/>
          <p:nvPr/>
        </p:nvSpPr>
        <p:spPr>
          <a:xfrm>
            <a:off x="793807" y="1218725"/>
            <a:ext cx="118224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Raleway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Plataformas y Accesibilidad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73" name="Google Shape;27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2522815"/>
            <a:ext cx="6244709" cy="3075503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6"/>
          <p:cNvSpPr/>
          <p:nvPr/>
        </p:nvSpPr>
        <p:spPr>
          <a:xfrm>
            <a:off x="7599525" y="2522827"/>
            <a:ext cx="6244800" cy="1773300"/>
          </a:xfrm>
          <a:prstGeom prst="roundRect">
            <a:avLst>
              <a:gd fmla="val 6531" name="adj"/>
            </a:avLst>
          </a:prstGeom>
          <a:solidFill>
            <a:srgbClr val="FFFFFF">
              <a:alpha val="74509"/>
            </a:srgbClr>
          </a:solidFill>
          <a:ln cap="flat" cmpd="sng" w="3047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6"/>
          <p:cNvSpPr/>
          <p:nvPr/>
        </p:nvSpPr>
        <p:spPr>
          <a:xfrm>
            <a:off x="7856819" y="2835601"/>
            <a:ext cx="28353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00"/>
              <a:buFont typeface="Raleway"/>
              <a:buNone/>
            </a:pPr>
            <a:r>
              <a:rPr b="0" i="0" lang="en-US" sz="22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Web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6"/>
          <p:cNvSpPr/>
          <p:nvPr/>
        </p:nvSpPr>
        <p:spPr>
          <a:xfrm>
            <a:off x="7856819" y="3542056"/>
            <a:ext cx="57300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Accesible en cualquier dispositivo de escritorio.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6"/>
          <p:cNvSpPr/>
          <p:nvPr/>
        </p:nvSpPr>
        <p:spPr>
          <a:xfrm>
            <a:off x="7599525" y="4571706"/>
            <a:ext cx="6244800" cy="3096600"/>
          </a:xfrm>
          <a:prstGeom prst="roundRect">
            <a:avLst>
              <a:gd fmla="val 3740" name="adj"/>
            </a:avLst>
          </a:prstGeom>
          <a:solidFill>
            <a:srgbClr val="FFFFFF">
              <a:alpha val="74509"/>
            </a:srgbClr>
          </a:solidFill>
          <a:ln cap="flat" cmpd="sng" w="3047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6"/>
          <p:cNvSpPr/>
          <p:nvPr/>
        </p:nvSpPr>
        <p:spPr>
          <a:xfrm>
            <a:off x="7856819" y="4884480"/>
            <a:ext cx="28353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00"/>
              <a:buFont typeface="Raleway"/>
              <a:buNone/>
            </a:pPr>
            <a:r>
              <a:rPr b="0" i="0" lang="en-US" sz="22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Móvil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6"/>
          <p:cNvSpPr/>
          <p:nvPr/>
        </p:nvSpPr>
        <p:spPr>
          <a:xfrm>
            <a:off x="7856819" y="5590935"/>
            <a:ext cx="5730000" cy="17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Disponible como </a:t>
            </a:r>
            <a:r>
              <a:rPr b="1" i="0" lang="en-US" sz="17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PWA (Progressive Web App)</a:t>
            </a:r>
            <a:r>
              <a:rPr b="0" i="0" lang="en-US" sz="175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, permitiendo a los estudiantes acceder a la plataforma desde sus dispositivos móviles sin necesidad de descargar aplicaciones adicionales.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9650" y="7788300"/>
            <a:ext cx="2190750" cy="44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7"/>
          <p:cNvSpPr/>
          <p:nvPr/>
        </p:nvSpPr>
        <p:spPr>
          <a:xfrm>
            <a:off x="682201" y="2271775"/>
            <a:ext cx="101379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Raleway"/>
              <a:buNone/>
            </a:pPr>
            <a:r>
              <a:rPr b="1" i="0" lang="en-US" sz="445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Valor para la Comunidad Duoc UC</a:t>
            </a:r>
            <a:endParaRPr b="1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87" name="Google Shape;28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2200" y="3444975"/>
            <a:ext cx="580269" cy="580269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7"/>
          <p:cNvSpPr/>
          <p:nvPr/>
        </p:nvSpPr>
        <p:spPr>
          <a:xfrm>
            <a:off x="1552603" y="3582793"/>
            <a:ext cx="29019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52"/>
              <a:buFont typeface="Raleway"/>
              <a:buNone/>
            </a:pPr>
            <a:r>
              <a:rPr b="0" i="0" lang="en-US" sz="2251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Mejor comunicación</a:t>
            </a:r>
            <a:endParaRPr b="0" i="0" sz="225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7"/>
          <p:cNvSpPr/>
          <p:nvPr/>
        </p:nvSpPr>
        <p:spPr>
          <a:xfrm>
            <a:off x="1552603" y="4084711"/>
            <a:ext cx="5658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91"/>
              <a:buFont typeface="Roboto"/>
              <a:buNone/>
            </a:pPr>
            <a:r>
              <a:rPr b="0" i="0" lang="en-US" sz="1791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Entre todas las partes de la comunidad educativa.</a:t>
            </a:r>
            <a:endParaRPr b="0" i="0" sz="179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90" name="Google Shape;29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01515" y="3444975"/>
            <a:ext cx="580270" cy="58027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7"/>
          <p:cNvSpPr/>
          <p:nvPr/>
        </p:nvSpPr>
        <p:spPr>
          <a:xfrm>
            <a:off x="8371918" y="3582793"/>
            <a:ext cx="29019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52"/>
              <a:buFont typeface="Raleway"/>
              <a:buNone/>
            </a:pPr>
            <a:r>
              <a:rPr b="0" i="0" lang="en-US" sz="2251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Facilita el acceso</a:t>
            </a:r>
            <a:endParaRPr b="0" i="0" sz="225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7"/>
          <p:cNvSpPr/>
          <p:nvPr/>
        </p:nvSpPr>
        <p:spPr>
          <a:xfrm>
            <a:off x="8371918" y="4084711"/>
            <a:ext cx="5658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91"/>
              <a:buFont typeface="Roboto"/>
              <a:buNone/>
            </a:pPr>
            <a:r>
              <a:rPr b="0" i="0" lang="en-US" sz="1791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 recursos y bienestar.</a:t>
            </a:r>
            <a:endParaRPr b="0" i="0" sz="179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93" name="Google Shape;293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2200" y="4920386"/>
            <a:ext cx="580269" cy="580269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7"/>
          <p:cNvSpPr/>
          <p:nvPr/>
        </p:nvSpPr>
        <p:spPr>
          <a:xfrm>
            <a:off x="1552603" y="5058204"/>
            <a:ext cx="30549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52"/>
              <a:buFont typeface="Raleway"/>
              <a:buNone/>
            </a:pPr>
            <a:r>
              <a:rPr b="0" i="0" lang="en-US" sz="2251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Fomenta la interacción</a:t>
            </a:r>
            <a:endParaRPr b="0" i="0" sz="225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7"/>
          <p:cNvSpPr/>
          <p:nvPr/>
        </p:nvSpPr>
        <p:spPr>
          <a:xfrm>
            <a:off x="1552603" y="5560121"/>
            <a:ext cx="5658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91"/>
              <a:buFont typeface="Roboto"/>
              <a:buNone/>
            </a:pPr>
            <a:r>
              <a:rPr b="0" i="0" lang="en-US" sz="1791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Entre carreras y sedes.</a:t>
            </a:r>
            <a:endParaRPr b="0" i="0" sz="179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96" name="Google Shape;296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01515" y="4920386"/>
            <a:ext cx="580270" cy="58027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7"/>
          <p:cNvSpPr/>
          <p:nvPr/>
        </p:nvSpPr>
        <p:spPr>
          <a:xfrm>
            <a:off x="8371918" y="5058204"/>
            <a:ext cx="33144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2252"/>
              <a:buFont typeface="Raleway"/>
              <a:buNone/>
            </a:pPr>
            <a:r>
              <a:rPr b="0" i="0" lang="en-US" sz="2251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Aumenta la organización</a:t>
            </a:r>
            <a:endParaRPr b="0" i="0" sz="225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7"/>
          <p:cNvSpPr/>
          <p:nvPr/>
        </p:nvSpPr>
        <p:spPr>
          <a:xfrm>
            <a:off x="8371918" y="5560121"/>
            <a:ext cx="5658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91"/>
              <a:buFont typeface="Roboto"/>
              <a:buNone/>
            </a:pPr>
            <a:r>
              <a:rPr b="0" i="0" lang="en-US" sz="1791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Y eficiencia dentro del campus.</a:t>
            </a:r>
            <a:endParaRPr b="0" i="0" sz="179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9" name="Google Shape;29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9650" y="7181850"/>
            <a:ext cx="2190750" cy="10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05" name="Google Shape;30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8"/>
          <p:cNvSpPr/>
          <p:nvPr/>
        </p:nvSpPr>
        <p:spPr>
          <a:xfrm>
            <a:off x="793790" y="2555438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aleway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Conclusión y Futuro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8"/>
          <p:cNvSpPr/>
          <p:nvPr/>
        </p:nvSpPr>
        <p:spPr>
          <a:xfrm>
            <a:off x="793790" y="3604379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Roboto"/>
              <a:buNone/>
            </a:pPr>
            <a:r>
              <a:rPr b="1" i="0" lang="en-US" sz="17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Duoc-Point</a:t>
            </a:r>
            <a:r>
              <a:rPr b="0" i="0" lang="en-US" sz="17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es la solución integral para mejorar la experiencia universitaria de los estudiantes de Duoc UC.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8"/>
          <p:cNvSpPr/>
          <p:nvPr/>
        </p:nvSpPr>
        <p:spPr>
          <a:xfrm>
            <a:off x="793790" y="4585335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 una </a:t>
            </a:r>
            <a:r>
              <a:rPr b="1" i="0" lang="en-US" sz="17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plataforma ágil y accesible</a:t>
            </a:r>
            <a:r>
              <a:rPr b="0" i="0" lang="en-US" sz="175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buscamos transformar la manera en que los estudiantes, docentes y personal administrativo interactúan dentro del campus.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